
<file path=[Content_Types].xml><?xml version="1.0" encoding="utf-8"?>
<Types xmlns="http://schemas.openxmlformats.org/package/2006/content-types">
  <Default Extension="png" ContentType="image/png"/>
  <Default Extension="aac" ContentType="audio/aac"/>
  <Default Extension="mp3" ContentType="audio/mpe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3" r:id="rId1"/>
  </p:sldMasterIdLst>
  <p:sldIdLst>
    <p:sldId id="256" r:id="rId2"/>
    <p:sldId id="257" r:id="rId3"/>
    <p:sldId id="259" r:id="rId4"/>
    <p:sldId id="265" r:id="rId5"/>
    <p:sldId id="266" r:id="rId6"/>
    <p:sldId id="267" r:id="rId7"/>
    <p:sldId id="268" r:id="rId8"/>
    <p:sldId id="269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28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73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40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9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64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3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10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1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4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1609849-72D8-4B4C-B7A1-F835B53634F3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839A8CB-0B1D-4DB0-8B5E-F8A2FE257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aac"/><Relationship Id="rId1" Type="http://schemas.microsoft.com/office/2007/relationships/media" Target="../media/media13.aac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aac"/><Relationship Id="rId1" Type="http://schemas.microsoft.com/office/2007/relationships/media" Target="../media/media14.aac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aac"/><Relationship Id="rId1" Type="http://schemas.microsoft.com/office/2007/relationships/media" Target="../media/media15.aac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CB1E-41A9-4B58-86C1-C689A186C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12964" y="1594836"/>
            <a:ext cx="9144000" cy="23876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Based MRI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9C5E4-ABF7-46C1-9DBC-DC866848C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7690" y="4395020"/>
            <a:ext cx="9576619" cy="2317955"/>
          </a:xfrm>
        </p:spPr>
        <p:txBody>
          <a:bodyPr>
            <a:normAutofit/>
          </a:bodyPr>
          <a:lstStyle/>
          <a:p>
            <a:pPr algn="ctr"/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Names: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07FBA-4E03-4C2E-9A80-36F3CDD5768A}"/>
              </a:ext>
            </a:extLst>
          </p:cNvPr>
          <p:cNvSpPr txBox="1"/>
          <p:nvPr/>
        </p:nvSpPr>
        <p:spPr>
          <a:xfrm>
            <a:off x="6400056" y="5263164"/>
            <a:ext cx="3075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Mostafa Yehia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Fady Tadrous</a:t>
            </a:r>
          </a:p>
          <a:p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D19EEC-8DEA-4838-8526-1F020F2AD956}"/>
              </a:ext>
            </a:extLst>
          </p:cNvPr>
          <p:cNvSpPr txBox="1"/>
          <p:nvPr/>
        </p:nvSpPr>
        <p:spPr>
          <a:xfrm>
            <a:off x="3441402" y="5263164"/>
            <a:ext cx="25112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Marwa Abdullah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Menna Hamdy</a:t>
            </a:r>
          </a:p>
          <a:p>
            <a:endParaRPr lang="en-US" sz="2400" dirty="0"/>
          </a:p>
        </p:txBody>
      </p:sp>
      <p:pic>
        <p:nvPicPr>
          <p:cNvPr id="10" name="intro">
            <a:hlinkClick r:id="" action="ppaction://media"/>
            <a:extLst>
              <a:ext uri="{FF2B5EF4-FFF2-40B4-BE49-F238E27FC236}">
                <a16:creationId xmlns:a16="http://schemas.microsoft.com/office/drawing/2014/main" id="{4FB07A72-489A-4B19-8173-0F9CF28D1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0943" y="439502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9"/>
    </mc:Choice>
    <mc:Fallback xmlns="">
      <p:transition spd="slow" advTm="2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59" y="2181340"/>
            <a:ext cx="7877061" cy="3205907"/>
          </a:xfrm>
          <a:prstGeom prst="rect">
            <a:avLst/>
          </a:prstGeom>
        </p:spPr>
      </p:pic>
      <p:pic>
        <p:nvPicPr>
          <p:cNvPr id="3" name="Slide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7769" y="6175873"/>
            <a:ext cx="489333" cy="48933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Repetition </a:t>
            </a:r>
            <a:r>
              <a:rPr lang="en-US" sz="4800" b="1" dirty="0">
                <a:solidFill>
                  <a:srgbClr val="FF0000"/>
                </a:solidFill>
              </a:rPr>
              <a:t>Time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27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71" y="2060155"/>
            <a:ext cx="7792169" cy="3051671"/>
          </a:xfrm>
          <a:prstGeom prst="rect">
            <a:avLst/>
          </a:prstGeom>
        </p:spPr>
      </p:pic>
      <p:pic>
        <p:nvPicPr>
          <p:cNvPr id="3" name="Slide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819" y="6208922"/>
            <a:ext cx="466381" cy="46638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Echo Time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3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52" y="1972019"/>
            <a:ext cx="5511676" cy="3547432"/>
          </a:xfrm>
          <a:prstGeom prst="rect">
            <a:avLst/>
          </a:prstGeom>
        </p:spPr>
      </p:pic>
      <p:pic>
        <p:nvPicPr>
          <p:cNvPr id="5" name="Slide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819" y="6208923"/>
            <a:ext cx="456282" cy="45628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PET/MRI Instrument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78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4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4-Men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3869" y="6172200"/>
            <a:ext cx="411296" cy="4112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MR image Reconstruction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2557298"/>
            <a:ext cx="10914465" cy="1574027"/>
          </a:xfrm>
        </p:spPr>
        <p:txBody>
          <a:bodyPr>
            <a:noAutofit/>
          </a:bodyPr>
          <a:lstStyle/>
          <a:p>
            <a:r>
              <a:rPr lang="en-US" sz="2400" dirty="0"/>
              <a:t>Segmentation-Based MRAC</a:t>
            </a:r>
          </a:p>
          <a:p>
            <a:r>
              <a:rPr lang="en-US" sz="2400" dirty="0"/>
              <a:t>Bone Attenuation</a:t>
            </a:r>
          </a:p>
          <a:p>
            <a:r>
              <a:rPr lang="en-US" sz="2400" dirty="0"/>
              <a:t>Truncation Correction</a:t>
            </a:r>
          </a:p>
        </p:txBody>
      </p:sp>
    </p:spTree>
    <p:extLst>
      <p:ext uri="{BB962C8B-B14F-4D97-AF65-F5344CB8AC3E}">
        <p14:creationId xmlns:p14="http://schemas.microsoft.com/office/powerpoint/2010/main" val="42565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9" t="46003" r="18074" b="12789"/>
          <a:stretch/>
        </p:blipFill>
        <p:spPr bwMode="auto">
          <a:xfrm>
            <a:off x="1499304" y="1829854"/>
            <a:ext cx="8360792" cy="3774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15-Men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2853" y="6230957"/>
            <a:ext cx="400280" cy="40028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Segmentation-Based MRAC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5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6-Men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3869" y="6252991"/>
            <a:ext cx="390181" cy="39018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Bone Attenuation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2292893"/>
            <a:ext cx="10914465" cy="2752832"/>
          </a:xfrm>
        </p:spPr>
        <p:txBody>
          <a:bodyPr>
            <a:noAutofit/>
          </a:bodyPr>
          <a:lstStyle/>
          <a:p>
            <a:r>
              <a:rPr lang="en-US" sz="2400" dirty="0"/>
              <a:t>Why? Difficult to visualize </a:t>
            </a:r>
          </a:p>
          <a:p>
            <a:r>
              <a:rPr lang="en-US" sz="2400" dirty="0"/>
              <a:t>Problems? Inaccurate head and hip photos</a:t>
            </a:r>
          </a:p>
          <a:p>
            <a:r>
              <a:rPr lang="en-US" sz="2400" dirty="0"/>
              <a:t>Attenuation correction </a:t>
            </a:r>
            <a:r>
              <a:rPr lang="en-US" sz="2400" dirty="0" smtClean="0"/>
              <a:t>methods?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recording of anatomical atlas details on the default MRAC </a:t>
            </a:r>
            <a:r>
              <a:rPr lang="en-US" sz="2400" dirty="0" smtClean="0"/>
              <a:t>images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 smtClean="0"/>
              <a:t>the </a:t>
            </a:r>
            <a:r>
              <a:rPr lang="en-US" sz="2400" dirty="0"/>
              <a:t>acquisition of short echo time sequences capable of capturing the rapidly decaying signal from the </a:t>
            </a:r>
            <a:r>
              <a:rPr lang="en-US" sz="2400" dirty="0" smtClean="0"/>
              <a:t>bone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48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Truncation Correction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890" y="2513231"/>
            <a:ext cx="10914465" cy="191555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Incomplete </a:t>
            </a:r>
            <a:r>
              <a:rPr lang="en-US" sz="2400" dirty="0"/>
              <a:t>map of the </a:t>
            </a:r>
            <a:r>
              <a:rPr lang="en-US" sz="2400" dirty="0" smtClean="0"/>
              <a:t>attenuation</a:t>
            </a:r>
          </a:p>
          <a:p>
            <a:r>
              <a:rPr lang="en-US" sz="2400" dirty="0" smtClean="0"/>
              <a:t>Methods: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PET Segmentation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400" dirty="0"/>
              <a:t>Joint Estimation of Emission and </a:t>
            </a:r>
            <a:r>
              <a:rPr lang="en-US" sz="2400" dirty="0" smtClean="0"/>
              <a:t>Transmission</a:t>
            </a:r>
            <a:endParaRPr lang="en-US" sz="2400" dirty="0"/>
          </a:p>
        </p:txBody>
      </p:sp>
      <p:pic>
        <p:nvPicPr>
          <p:cNvPr id="5" name="17-Menn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1836" y="6241974"/>
            <a:ext cx="477398" cy="4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3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270" y="1791626"/>
            <a:ext cx="5720020" cy="377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record5-[AudioTrimmer.com]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4393" y="6249318"/>
            <a:ext cx="424313" cy="4243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Unsolved ArtifactS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2755602"/>
            <a:ext cx="3952790" cy="1529959"/>
          </a:xfrm>
        </p:spPr>
        <p:txBody>
          <a:bodyPr>
            <a:noAutofit/>
          </a:bodyPr>
          <a:lstStyle/>
          <a:p>
            <a:r>
              <a:rPr lang="en-US" sz="2400" dirty="0"/>
              <a:t>Metal Artifacts</a:t>
            </a:r>
          </a:p>
          <a:p>
            <a:r>
              <a:rPr lang="en-US" sz="2400" dirty="0"/>
              <a:t>Motion Artifacts</a:t>
            </a:r>
          </a:p>
          <a:p>
            <a:r>
              <a:rPr lang="en-US" sz="2400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71919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cautions">
            <a:hlinkClick r:id="" action="ppaction://media"/>
            <a:extLst>
              <a:ext uri="{FF2B5EF4-FFF2-40B4-BE49-F238E27FC236}">
                <a16:creationId xmlns:a16="http://schemas.microsoft.com/office/drawing/2014/main" id="{229D81FC-8DC7-4EB5-8528-185060874E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1795" y="6235747"/>
            <a:ext cx="413372" cy="41337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Precautions and preparations 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9890" y="2568314"/>
            <a:ext cx="10914465" cy="2113855"/>
          </a:xfrm>
        </p:spPr>
        <p:txBody>
          <a:bodyPr>
            <a:noAutofit/>
          </a:bodyPr>
          <a:lstStyle/>
          <a:p>
            <a:r>
              <a:rPr lang="en-US" sz="2400" dirty="0"/>
              <a:t>Radiation Safety Management</a:t>
            </a:r>
          </a:p>
          <a:p>
            <a:r>
              <a:rPr lang="en-US" sz="2400" dirty="0"/>
              <a:t>A system acceptance Test (Daily Inspection)</a:t>
            </a:r>
          </a:p>
          <a:p>
            <a:r>
              <a:rPr lang="en-US" sz="2400" dirty="0"/>
              <a:t>Time and distance between worker and patient</a:t>
            </a:r>
          </a:p>
          <a:p>
            <a:r>
              <a:rPr lang="en-US" sz="2400" dirty="0"/>
              <a:t>Is the patient suitable or not?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745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7"/>
    </mc:Choice>
    <mc:Fallback xmlns="">
      <p:transition spd="slow" advTm="1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BB11-6E4E-4B36-B6DC-F18F9D28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975" y="2624328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You!</a:t>
            </a:r>
          </a:p>
        </p:txBody>
      </p:sp>
      <p:pic>
        <p:nvPicPr>
          <p:cNvPr id="3" name="WhatsApp Audio 2020-06-03 at 7.22.51 P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1836" y="6275024"/>
            <a:ext cx="368147" cy="3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57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1-edit">
            <a:hlinkClick r:id="" action="ppaction://media"/>
            <a:extLst>
              <a:ext uri="{FF2B5EF4-FFF2-40B4-BE49-F238E27FC236}">
                <a16:creationId xmlns:a16="http://schemas.microsoft.com/office/drawing/2014/main" id="{8A9FC4A6-C23B-46CA-B069-3A013BEEBB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7234" y="6204816"/>
            <a:ext cx="487363" cy="48736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Sequence Objective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9890" y="1951371"/>
            <a:ext cx="10914465" cy="3413844"/>
          </a:xfrm>
        </p:spPr>
        <p:txBody>
          <a:bodyPr>
            <a:noAutofit/>
          </a:bodyPr>
          <a:lstStyle/>
          <a:p>
            <a:r>
              <a:rPr lang="en-US" sz="2400" dirty="0"/>
              <a:t>All hybrid PET/MRI systems  are mainly affected by suboptimal attenuation correction factors .</a:t>
            </a:r>
          </a:p>
          <a:p>
            <a:endParaRPr lang="en-US" sz="2400" dirty="0"/>
          </a:p>
          <a:p>
            <a:r>
              <a:rPr lang="en-US" sz="2400" dirty="0"/>
              <a:t>It is not straightforward to use MRI metrics for attenuation correction.</a:t>
            </a:r>
          </a:p>
          <a:p>
            <a:endParaRPr lang="en-US" sz="2400" dirty="0"/>
          </a:p>
          <a:p>
            <a:r>
              <a:rPr lang="en-US" sz="2400" dirty="0"/>
              <a:t>The MR image is eventually segmented into areas with different attenuation values.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758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7"/>
    </mc:Choice>
    <mc:Fallback xmlns="">
      <p:transition spd="slow" advTm="4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6E4A-7FD2-49DA-BD28-8750FE02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852" y="25353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rgbClr val="FF0000"/>
                </a:solidFill>
                <a:cs typeface="Times New Roman" panose="02020603050405020304" pitchFamily="18" charset="0"/>
              </a:rPr>
              <a:t>Sequence description</a:t>
            </a:r>
            <a:endParaRPr lang="en-US" sz="6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Slide2-edit">
            <a:hlinkClick r:id="" action="ppaction://media"/>
            <a:extLst>
              <a:ext uri="{FF2B5EF4-FFF2-40B4-BE49-F238E27FC236}">
                <a16:creationId xmlns:a16="http://schemas.microsoft.com/office/drawing/2014/main" id="{3AC09859-698B-4077-8736-AD98C2ADFB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5159" y="6271491"/>
            <a:ext cx="439161" cy="43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4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6"/>
    </mc:Choice>
    <mc:Fallback xmlns="">
      <p:transition spd="slow" advTm="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32507-3A9E-40EE-BD75-FE9BC7F18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761" y="3412708"/>
            <a:ext cx="5849018" cy="2888940"/>
          </a:xfrm>
          <a:prstGeom prst="rect">
            <a:avLst/>
          </a:prstGeom>
        </p:spPr>
      </p:pic>
      <p:pic>
        <p:nvPicPr>
          <p:cNvPr id="6" name="Fat-water Imaging-[AudioTrimmer.com]-[AudioTrimmer.com]">
            <a:hlinkClick r:id="" action="ppaction://media"/>
            <a:extLst>
              <a:ext uri="{FF2B5EF4-FFF2-40B4-BE49-F238E27FC236}">
                <a16:creationId xmlns:a16="http://schemas.microsoft.com/office/drawing/2014/main" id="{CA0DE11A-3F77-469A-B0CA-97C8178B7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3069" y="6212302"/>
            <a:ext cx="487363" cy="487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Fat/Water Imaging: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1387020"/>
            <a:ext cx="10914465" cy="2356223"/>
          </a:xfrm>
        </p:spPr>
        <p:txBody>
          <a:bodyPr>
            <a:noAutofit/>
          </a:bodyPr>
          <a:lstStyle/>
          <a:p>
            <a:r>
              <a:rPr lang="en-US" sz="2400" dirty="0"/>
              <a:t>Many MRAC strategies use fat-water separation imaging methods, also known as “Dixon” or “IDEAL” </a:t>
            </a:r>
            <a:r>
              <a:rPr lang="en-US" sz="2400" dirty="0" smtClean="0"/>
              <a:t>methods. </a:t>
            </a:r>
            <a:r>
              <a:rPr lang="en-US" sz="2400" dirty="0"/>
              <a:t>These methods acquire data at multiple echo times (TEs). </a:t>
            </a:r>
          </a:p>
          <a:p>
            <a:r>
              <a:rPr lang="en-US" sz="2400" dirty="0"/>
              <a:t>For MRAC, typically two-point Dixon approaches are used, as they are faster and the smooth field variation assumption has been shown to be robust for clinical imaging.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88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483"/>
    </mc:Choice>
    <mc:Fallback xmlns="">
      <p:transition spd="slow" advTm="6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D72F84-EB3D-49F1-A6DD-A30FB16A620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746" y="4010140"/>
            <a:ext cx="5352752" cy="2536705"/>
          </a:xfrm>
          <a:prstGeom prst="rect">
            <a:avLst/>
          </a:prstGeom>
        </p:spPr>
      </p:pic>
      <p:pic>
        <p:nvPicPr>
          <p:cNvPr id="5" name="Slide3-edit">
            <a:hlinkClick r:id="" action="ppaction://media"/>
            <a:extLst>
              <a:ext uri="{FF2B5EF4-FFF2-40B4-BE49-F238E27FC236}">
                <a16:creationId xmlns:a16="http://schemas.microsoft.com/office/drawing/2014/main" id="{BBB16FC5-3253-4092-8289-359032D8B6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7999" y="6272213"/>
            <a:ext cx="373784" cy="37378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Bone Imaging: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1387020"/>
            <a:ext cx="10914465" cy="2921701"/>
          </a:xfrm>
        </p:spPr>
        <p:txBody>
          <a:bodyPr>
            <a:noAutofit/>
          </a:bodyPr>
          <a:lstStyle/>
          <a:p>
            <a:r>
              <a:rPr lang="en-US" sz="2400" dirty="0"/>
              <a:t>Conventional MR imaging pulse sequences don’t detect any signal from the bone due to its rapid MR signal decay rate</a:t>
            </a:r>
            <a:r>
              <a:rPr lang="en-US" sz="2400" dirty="0" smtClean="0"/>
              <a:t>. This </a:t>
            </a:r>
            <a:r>
              <a:rPr lang="en-US" sz="2400" dirty="0"/>
              <a:t>has been a challenge in PET/MRI because the bone has the largest photon attenuation among all tissue types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/>
              <a:t>Specialized MRI pulse sequences (ultrashort echo-time (UTE) and zero echo-time (ZTE</a:t>
            </a:r>
            <a:r>
              <a:rPr lang="en-US" sz="2400" dirty="0" smtClean="0"/>
              <a:t>)) </a:t>
            </a:r>
            <a:r>
              <a:rPr lang="en-US" sz="2400" dirty="0"/>
              <a:t>pulse sequences, offer to capture the rapidly decaying signal from the bone and thus are being developed and applied to improve MRAC. 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77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6"/>
    </mc:Choice>
    <mc:Fallback xmlns="">
      <p:transition spd="slow" advTm="54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ffusion weighted imaging-[AudioTrimmer.com]">
            <a:hlinkClick r:id="" action="ppaction://media"/>
            <a:extLst>
              <a:ext uri="{FF2B5EF4-FFF2-40B4-BE49-F238E27FC236}">
                <a16:creationId xmlns:a16="http://schemas.microsoft.com/office/drawing/2014/main" id="{1304CE89-5ED2-4B09-B1FA-BE378FB957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6164" y="6212247"/>
            <a:ext cx="487363" cy="48736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Diffusion-Weighted Imaging: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2290404"/>
            <a:ext cx="10914465" cy="2523968"/>
          </a:xfrm>
        </p:spPr>
        <p:txBody>
          <a:bodyPr>
            <a:noAutofit/>
          </a:bodyPr>
          <a:lstStyle/>
          <a:p>
            <a:r>
              <a:rPr lang="en-US" sz="2400" dirty="0"/>
              <a:t>(DWI) is often achieved by playing out two identical gradient. After the RF excitation pulse, all spins are aligned along the same direction in the transverse plane. </a:t>
            </a:r>
          </a:p>
          <a:p>
            <a:endParaRPr lang="en-US" sz="2400" dirty="0"/>
          </a:p>
          <a:p>
            <a:r>
              <a:rPr lang="en-US" sz="2400" dirty="0"/>
              <a:t>The amount of diffusion weighting is expressed by a quantity called b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682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98"/>
    </mc:Choice>
    <mc:Fallback xmlns="">
      <p:transition spd="slow" advTm="90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olebody">
            <a:hlinkClick r:id="" action="ppaction://media"/>
            <a:extLst>
              <a:ext uri="{FF2B5EF4-FFF2-40B4-BE49-F238E27FC236}">
                <a16:creationId xmlns:a16="http://schemas.microsoft.com/office/drawing/2014/main" id="{4068AF23-39BE-4530-A114-1C1D859EB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48763" y="6311180"/>
            <a:ext cx="383020" cy="3830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485792" cy="838778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Whole-Body Diffusion-Weighted Imaging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9890" y="2290404"/>
            <a:ext cx="10914465" cy="2523968"/>
          </a:xfrm>
        </p:spPr>
        <p:txBody>
          <a:bodyPr>
            <a:noAutofit/>
          </a:bodyPr>
          <a:lstStyle/>
          <a:p>
            <a:r>
              <a:rPr lang="en-US" sz="2400" dirty="0"/>
              <a:t>STIR is the preferred fat-suppression method for whole-body imaging due to its robustness to B0 and B1 </a:t>
            </a:r>
            <a:r>
              <a:rPr lang="en-US" sz="2400" dirty="0" smtClean="0"/>
              <a:t>in homogeneities, </a:t>
            </a:r>
            <a:r>
              <a:rPr lang="en-US" sz="2400" dirty="0"/>
              <a:t>despite the lower intrinsic SNR. </a:t>
            </a:r>
          </a:p>
          <a:p>
            <a:endParaRPr lang="en-US" sz="2400" dirty="0"/>
          </a:p>
          <a:p>
            <a:r>
              <a:rPr lang="en-US" sz="2400" dirty="0"/>
              <a:t>Whole-body diffusion imaging is performed axially, with coronal/sagittal reformats generated for the purpose of visualization.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78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10"/>
    </mc:Choice>
    <mc:Fallback xmlns="">
      <p:transition spd="slow" advTm="41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ung imaging">
            <a:hlinkClick r:id="" action="ppaction://media"/>
            <a:extLst>
              <a:ext uri="{FF2B5EF4-FFF2-40B4-BE49-F238E27FC236}">
                <a16:creationId xmlns:a16="http://schemas.microsoft.com/office/drawing/2014/main" id="{92BC7F57-E7C2-4A46-AE28-E9582074C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290" y="6289964"/>
            <a:ext cx="420688" cy="4206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485792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Lung Imaging: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09890" y="1893797"/>
            <a:ext cx="10914465" cy="3449384"/>
          </a:xfrm>
        </p:spPr>
        <p:txBody>
          <a:bodyPr>
            <a:noAutofit/>
          </a:bodyPr>
          <a:lstStyle/>
          <a:p>
            <a:r>
              <a:rPr lang="en-US" sz="2400" dirty="0"/>
              <a:t>Pulmonary imaging is challenging for MRI due to low tissue density, motion, and rapid signal decay rates.</a:t>
            </a:r>
          </a:p>
          <a:p>
            <a:endParaRPr lang="en-US" sz="2400" dirty="0"/>
          </a:p>
          <a:p>
            <a:r>
              <a:rPr lang="en-US" sz="2400" dirty="0"/>
              <a:t>The (UTE and ZTE) MRI pulse sequences, described previously are also a promising approach for lung imaging.</a:t>
            </a:r>
          </a:p>
          <a:p>
            <a:endParaRPr lang="en-US" sz="2400" dirty="0"/>
          </a:p>
          <a:p>
            <a:r>
              <a:rPr lang="en-US" sz="2400" dirty="0"/>
              <a:t>Compressed sensing and parallel imaging strategies can also be incorporated to improve image quality.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136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32"/>
    </mc:Choice>
    <mc:Fallback xmlns="">
      <p:transition spd="slow" advTm="44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9997" y="6197905"/>
            <a:ext cx="509236" cy="509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09890" y="548242"/>
            <a:ext cx="10058400" cy="83877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Image contrast in mri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09890" y="2535266"/>
            <a:ext cx="10914465" cy="1640128"/>
          </a:xfrm>
        </p:spPr>
        <p:txBody>
          <a:bodyPr>
            <a:normAutofit/>
          </a:bodyPr>
          <a:lstStyle/>
          <a:p>
            <a:r>
              <a:rPr lang="en-US" sz="2400" dirty="0"/>
              <a:t>Proton Density</a:t>
            </a:r>
          </a:p>
          <a:p>
            <a:r>
              <a:rPr lang="en-US" sz="2400" dirty="0"/>
              <a:t>T1 Time</a:t>
            </a:r>
          </a:p>
          <a:p>
            <a:r>
              <a:rPr lang="en-US" sz="2400" dirty="0"/>
              <a:t>T2 Time</a:t>
            </a:r>
          </a:p>
        </p:txBody>
      </p:sp>
    </p:spTree>
    <p:extLst>
      <p:ext uri="{BB962C8B-B14F-4D97-AF65-F5344CB8AC3E}">
        <p14:creationId xmlns:p14="http://schemas.microsoft.com/office/powerpoint/2010/main" val="80603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1923</TotalTime>
  <Words>432</Words>
  <Application>Microsoft Office PowerPoint</Application>
  <PresentationFormat>Widescreen</PresentationFormat>
  <Paragraphs>67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Rockwell</vt:lpstr>
      <vt:lpstr>Rockwell Condensed</vt:lpstr>
      <vt:lpstr>Times New Roman</vt:lpstr>
      <vt:lpstr>Wingdings</vt:lpstr>
      <vt:lpstr>Wood Type</vt:lpstr>
      <vt:lpstr>Nuclear Based MRI</vt:lpstr>
      <vt:lpstr>Sequence Objective</vt:lpstr>
      <vt:lpstr>Sequence description</vt:lpstr>
      <vt:lpstr>Fat/Water Imaging:</vt:lpstr>
      <vt:lpstr>Bone Imaging:</vt:lpstr>
      <vt:lpstr>Diffusion-Weighted Imaging:</vt:lpstr>
      <vt:lpstr>Whole-Body Diffusion-Weighted Imaging</vt:lpstr>
      <vt:lpstr>Lung Imaging:</vt:lpstr>
      <vt:lpstr>Image contrast in mri</vt:lpstr>
      <vt:lpstr>Repetition Time</vt:lpstr>
      <vt:lpstr>Echo Time</vt:lpstr>
      <vt:lpstr>PET/MRI Instrument</vt:lpstr>
      <vt:lpstr>MR image Reconstruction</vt:lpstr>
      <vt:lpstr>Segmentation-Based MRAC</vt:lpstr>
      <vt:lpstr>Bone Attenuation</vt:lpstr>
      <vt:lpstr>Truncation Correction</vt:lpstr>
      <vt:lpstr>Unsolved ArtifactS</vt:lpstr>
      <vt:lpstr>Precautions and preparations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NMR</dc:title>
  <dc:creator>marwa abdullah</dc:creator>
  <cp:lastModifiedBy>Mostafa Yehia</cp:lastModifiedBy>
  <cp:revision>130</cp:revision>
  <dcterms:created xsi:type="dcterms:W3CDTF">2020-05-20T17:09:20Z</dcterms:created>
  <dcterms:modified xsi:type="dcterms:W3CDTF">2020-06-03T20:40:46Z</dcterms:modified>
</cp:coreProperties>
</file>